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89" r:id="rId2"/>
    <p:sldId id="256" r:id="rId3"/>
    <p:sldId id="257" r:id="rId4"/>
    <p:sldId id="287" r:id="rId5"/>
    <p:sldId id="284" r:id="rId6"/>
    <p:sldId id="280" r:id="rId7"/>
    <p:sldId id="281" r:id="rId8"/>
    <p:sldId id="273" r:id="rId9"/>
    <p:sldId id="288" r:id="rId10"/>
    <p:sldId id="261" r:id="rId11"/>
    <p:sldId id="267" r:id="rId12"/>
    <p:sldId id="285" r:id="rId13"/>
    <p:sldId id="282" r:id="rId14"/>
    <p:sldId id="286" r:id="rId15"/>
    <p:sldId id="276" r:id="rId16"/>
    <p:sldId id="262" r:id="rId17"/>
    <p:sldId id="263" r:id="rId18"/>
    <p:sldId id="277" r:id="rId19"/>
    <p:sldId id="265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E3DED1"/>
    <a:srgbClr val="5DFFFF"/>
    <a:srgbClr val="00FFFF"/>
    <a:srgbClr val="FFE7FF"/>
    <a:srgbClr val="CDFFBD"/>
    <a:srgbClr val="66FF33"/>
    <a:srgbClr val="DDF6FF"/>
    <a:srgbClr val="FFCCFF"/>
    <a:srgbClr val="A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4600" autoAdjust="0"/>
  </p:normalViewPr>
  <p:slideViewPr>
    <p:cSldViewPr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5EDAD-5C79-476A-B5C7-AA0906A2B04C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C5C89-9D5F-42E9-A9D6-36EE31FC37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2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স্বাগতম দ্বারা সকল শিক্ষার্থীর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দৃষ্টি আকর্ষন করা যেতে পারে।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9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n-IN" dirty="0" smtClean="0"/>
              <a:t>বস্তুটির উপর</a:t>
            </a:r>
            <a:r>
              <a:rPr lang="bn-IN" baseline="0" dirty="0" smtClean="0"/>
              <a:t> কী বল প্রয়োগ করা হল? বস্তুটির নীচে কোন বল ক্রিয়া করে? উর্ধমূখী বলকে কী বলা হয়? প্লবতার সাথে প্রবাহীর ওজনের কী সম্পর্ক?প্লবতার সূত্রটি কী?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02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ওজন কোথায়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ক্রিয়া করে? এর প্রতীক কী? প্লবতা কোথায় ক্রিয়া করে? এর প্রতীক কী?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১ম চিত্রে বলটি কোথায়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অবস্থান করছে? এখানে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1200" dirty="0" smtClean="0">
                <a:latin typeface="Times New Roman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/>
                <a:cs typeface="Times New Roman"/>
              </a:rPr>
              <a:t> W</a:t>
            </a:r>
            <a:r>
              <a:rPr lang="en-US" sz="1200" baseline="-25000" dirty="0" smtClean="0">
                <a:latin typeface="Times New Roman"/>
                <a:cs typeface="Times New Roman"/>
              </a:rPr>
              <a:t>2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এর সম্পর্ক কী</a:t>
            </a:r>
            <a:r>
              <a:rPr lang="bn-IN" baseline="0" dirty="0" smtClean="0"/>
              <a:t>?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২য় চিত্রে বস্তুটি কোথায় আছে? এখানে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1200" dirty="0" smtClean="0">
                <a:latin typeface="Times New Roman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/>
                <a:cs typeface="Times New Roman"/>
              </a:rPr>
              <a:t> W</a:t>
            </a:r>
            <a:r>
              <a:rPr lang="en-US" sz="1200" baseline="-25000" dirty="0" smtClean="0">
                <a:latin typeface="Times New Roman"/>
                <a:cs typeface="Times New Roman"/>
              </a:rPr>
              <a:t>2</a:t>
            </a:r>
            <a:r>
              <a:rPr lang="bn-IN" sz="1200" baseline="-25000" dirty="0" smtClean="0">
                <a:latin typeface="Times New Roman"/>
                <a:cs typeface="Times New Roman"/>
              </a:rPr>
              <a:t> 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এর সম্পর্ক কী</a:t>
            </a:r>
            <a:r>
              <a:rPr lang="bn-IN" baseline="0" dirty="0" smtClean="0"/>
              <a:t>? ৩য় চিত্রে বলটী কথায় আছে?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এখানে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1200" dirty="0" smtClean="0">
                <a:latin typeface="Times New Roman"/>
                <a:cs typeface="Times New Roman" pitchFamily="18" charset="0"/>
              </a:rPr>
              <a:t>,</a:t>
            </a:r>
            <a:r>
              <a:rPr lang="en-US" sz="1200" dirty="0" smtClean="0">
                <a:latin typeface="Times New Roman"/>
                <a:cs typeface="Times New Roman"/>
              </a:rPr>
              <a:t> W</a:t>
            </a:r>
            <a:r>
              <a:rPr lang="en-US" sz="1200" baseline="-25000" dirty="0" smtClean="0">
                <a:latin typeface="Times New Roman"/>
                <a:cs typeface="Times New Roman"/>
              </a:rPr>
              <a:t>2</a:t>
            </a:r>
            <a:r>
              <a:rPr lang="bn-IN" sz="1200" baseline="-25000" dirty="0" smtClean="0">
                <a:latin typeface="Times New Roman"/>
                <a:cs typeface="Times New Roman"/>
              </a:rPr>
              <a:t> </a:t>
            </a:r>
            <a:r>
              <a:rPr lang="bn-IN" baseline="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এর সম্পর্ক কী</a:t>
            </a:r>
            <a:r>
              <a:rPr lang="bn-IN" baseline="0" dirty="0" smtClean="0"/>
              <a:t>? 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3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১ম চিত্রে কী দেখা</a:t>
            </a:r>
            <a:r>
              <a:rPr lang="bn-IN" baseline="0" dirty="0" smtClean="0"/>
              <a:t> জায়? কেন? ২য় চিত্রে কী দেখা জায়? নিমজ্জিত অবস্থায় বস্তু কী পরিমান তরল অপসারন করে? অপসারিত তরলের ওজন কীসের সমান? এ সূত্রটি কে আবিষ্কার করেছেন?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62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ছবিগুলোতে</a:t>
            </a:r>
            <a:r>
              <a:rPr lang="bn-IN" baseline="0" dirty="0" smtClean="0"/>
              <a:t> কী দেখা যায়? এ ঘটনাগুলোকে কী বলে? নৌদুর্ঘটনার কারনগুলো কী কী? নৌদুর্ঘটনা প্রতিরোধে কী কী করা উচিৎ?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5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দলীয় কাজের মাধ্যমে</a:t>
            </a:r>
            <a:r>
              <a:rPr lang="bn-IN" baseline="0" dirty="0" smtClean="0"/>
              <a:t> শিক্ষার্থীদের মধ্যে আজকের পাঠের ধারনা দৃঢ় জরার সহায়তা করা যেতে পারে। </a:t>
            </a:r>
            <a:r>
              <a:rPr lang="bn-IN" dirty="0" smtClean="0"/>
              <a:t>সময়—৫ মিনিট।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70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বিষয়বস্তুর সুস্পষ্ট ধারনার জন্য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মাধ্যমে সৃজনশীল প্রশ্ন করে উত্তর জানতে চাওয়া 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24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বিষয়বস্তুর সুস্পষ্ট ধারনার জন্য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মূল্যায়নের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মাধ্যমে প্রশ্ন করে উত্তর জানতে চাওয়া 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48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বাড়ির কাজের</a:t>
            </a:r>
            <a:r>
              <a:rPr lang="bn-IN" baseline="0" dirty="0" smtClean="0"/>
              <a:t> খাতা দেখে শিক্ষার্থীদের বিষয়ের প্রতি সচেতন করে তুলতে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69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ধন্যবাদ</a:t>
            </a:r>
            <a:r>
              <a:rPr lang="bn-IN" baseline="0" dirty="0" smtClean="0"/>
              <a:t> জানিয়ে আজকের শ্রেণীর কার্যক্রম সমাপ্ত ঘোষণা করা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স্লাইডটি হাইড করে রাখা</a:t>
            </a:r>
            <a:r>
              <a:rPr lang="bn-IN" baseline="0" dirty="0" smtClean="0"/>
              <a:t> হয়েছে।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0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নদীতে কী আছে? পানি কী পদার্থ? পানিতে কী চলছে? পানিতে কী হচ্ছে? কী কারনে ঢেউ হয়? কোন কোন পদার্থ প্রবাহিত হয়? 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5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 ১ম চিত্রে পানির উপর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কী আছে? ১য় চিত্রে নৌকাটি কোথায় আছে? ৩য় চিত্রে হাঁস পানিতে কী করছে? ৪র্থ চগত্রে বস্তুটি কোথায় আছে? বস্তুটির নীচে কী বল কাজ করছে? আজকের পাঠ ঘোষণা।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5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স্লাইডটি হাইড করে রাখা</a:t>
            </a:r>
            <a:r>
              <a:rPr lang="bn-IN" baseline="0" dirty="0" smtClean="0"/>
              <a:t> যেতে পারে অথবা দেখানো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44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নদীতে কী প্রবাহিত হছে? পানিতে কী সৃষ্টি হচ্ছে? কী কারনে ঢেউ সৃষ্টি হয়? পানি ও বায়ু কী পদার্থ? প্রবাহী কাকে বলে?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পানির উপরিতল</a:t>
            </a:r>
            <a:r>
              <a:rPr lang="bn-IN" baseline="0" dirty="0" smtClean="0"/>
              <a:t> কেমন? এই তলের কী আছে? পানির তলের উপর কী প্রবাহিত হচ্ছে? বায়ু এই তলে কী প্রয়োগ করে? চাপ কাকে বলে? চাপ,ক্ষেত্রফল, বলের প্রতীক কী?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চাপের গানিতিক প্রকাশ কী? চাপের সূত্র কী?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98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কলসীতে কী ভর্তি আছে? কী প্রয়োগ করা হল? মাটির উপর দিয়ে কলসীটি টেনে নিতে কষ্ট হয় কেন? কলসীটি কীসে ডুবানো হল? পানিতে কলসটির ওজন কেমন মনে হয়?  কেন? 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2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 গোলোকগুলো</a:t>
            </a:r>
            <a:r>
              <a:rPr lang="bn-IN" baseline="0" dirty="0" smtClean="0"/>
              <a:t> পানিতে কী কী অবস্থায় আছে? নিমজ্জিত অংশের উপর কী বল ক্রিয়া করে? নিমজ্জিত বস্তু কী পরিমান পানি অপসারন করে? প্লবতা কাকে বলে? প্লবতার মান কীসের সমান?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C5C89-9D5F-42E9-A9D6-36EE31FC37F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5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920621"/>
            <a:ext cx="6400800" cy="5016758"/>
          </a:xfrm>
          <a:prstGeom prst="rect">
            <a:avLst/>
          </a:prstGeom>
          <a:solidFill>
            <a:srgbClr val="F4EAF6"/>
          </a:solidFill>
          <a:ln w="76200">
            <a:solidFill>
              <a:srgbClr val="00EA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সন্মানিত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যা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শ্রেণিকক্ষে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নিচে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আকারে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ে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কনটেন্টটি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পস্থাপনের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/সমস্যার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সমাধান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সবিনয়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অনুরোধ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/>
          <a:stretch/>
        </p:blipFill>
        <p:spPr bwMode="auto">
          <a:xfrm>
            <a:off x="6324600" y="1981201"/>
            <a:ext cx="2383969" cy="3048000"/>
          </a:xfrm>
          <a:prstGeom prst="rect">
            <a:avLst/>
          </a:prstGeom>
          <a:solidFill>
            <a:srgbClr val="FFE7FF"/>
          </a:solidFill>
          <a:ln>
            <a:noFill/>
          </a:ln>
          <a:effectLst/>
          <a:extLst/>
        </p:spPr>
      </p:pic>
      <p:grpSp>
        <p:nvGrpSpPr>
          <p:cNvPr id="13" name="Group 12"/>
          <p:cNvGrpSpPr/>
          <p:nvPr/>
        </p:nvGrpSpPr>
        <p:grpSpPr>
          <a:xfrm>
            <a:off x="612675" y="1981200"/>
            <a:ext cx="5483325" cy="2939143"/>
            <a:chOff x="580018" y="1981200"/>
            <a:chExt cx="5483325" cy="29391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2" t="30655" r="6203" b="9078"/>
            <a:stretch/>
          </p:blipFill>
          <p:spPr>
            <a:xfrm>
              <a:off x="580018" y="1981200"/>
              <a:ext cx="5483325" cy="2939143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495800" y="32004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67200" y="32004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200400" y="29718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971800" y="29718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447800" y="27432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219200" y="2743200"/>
              <a:ext cx="0" cy="83820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914400" y="3842657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ঊর্ধ্বমুখী বল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2676" y="533400"/>
            <a:ext cx="7921724" cy="1077218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নিমজ্জিত বস্তুর উপর প্রবাহী পদার্থ লম্বভাবে যে</a:t>
            </a:r>
          </a:p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 ঊর্ধ্বমুখী বল ক্রিয়া করে তাকে প্লবতা বলে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2676" y="5171182"/>
            <a:ext cx="7921724" cy="1077218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 প্লবতার মান বস্তুর নিমজ্জিত অংশ কর্তৃক</a:t>
            </a:r>
          </a:p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 অপসারিত তরল পদার্থের ওজনের সমান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build="p" animBg="1"/>
      <p:bldP spid="4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731700" y="67056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6" name="Rectangle 585"/>
          <p:cNvSpPr/>
          <p:nvPr/>
        </p:nvSpPr>
        <p:spPr>
          <a:xfrm>
            <a:off x="4297400" y="2514600"/>
            <a:ext cx="4035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প্রবাহীর উপর অভিকর্ষজ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ত্বরণ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7" name="Rectangle 586"/>
          <p:cNvSpPr/>
          <p:nvPr/>
        </p:nvSpPr>
        <p:spPr>
          <a:xfrm>
            <a:off x="4438292" y="1981200"/>
            <a:ext cx="39437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সিলিন্ডারের উচ্চতা,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h</a:t>
            </a:r>
            <a:r>
              <a:rPr lang="en-US" sz="28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8" name="Rectangle 587"/>
          <p:cNvSpPr/>
          <p:nvPr/>
        </p:nvSpPr>
        <p:spPr>
          <a:xfrm>
            <a:off x="5411487" y="1447800"/>
            <a:ext cx="2996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প্রবাহী তরলের ঘনত্ব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ρ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9" name="TextBox 588"/>
          <p:cNvSpPr txBox="1"/>
          <p:nvPr/>
        </p:nvSpPr>
        <p:spPr>
          <a:xfrm>
            <a:off x="4149007" y="1000780"/>
            <a:ext cx="4309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সিলিন্ডারের প্রস্থচ্ছেদের ক্ষেত্রফল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90" name="TextBox 589"/>
          <p:cNvSpPr txBox="1"/>
          <p:nvPr/>
        </p:nvSpPr>
        <p:spPr>
          <a:xfrm>
            <a:off x="4038601" y="3048000"/>
            <a:ext cx="449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PQ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ক্ষেত্রফলে নিম্নমূখী বল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l-GR" sz="2800" dirty="0" smtClean="0">
                <a:latin typeface="Times New Roman"/>
                <a:cs typeface="Times New Roman"/>
              </a:rPr>
              <a:t>ρ</a:t>
            </a:r>
            <a:r>
              <a:rPr lang="en-US" sz="2800" dirty="0" smtClean="0">
                <a:latin typeface="Times New Roman"/>
                <a:cs typeface="Times New Roman"/>
              </a:rPr>
              <a:t>g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1" name="TextBox 590"/>
              <p:cNvSpPr txBox="1"/>
              <p:nvPr/>
            </p:nvSpPr>
            <p:spPr>
              <a:xfrm>
                <a:off x="3761677" y="4191000"/>
                <a:ext cx="48663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n-BD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 প্লবতা =</a:t>
                </a:r>
                <a:r>
                  <a:rPr lang="en-US" sz="2800" dirty="0" smtClean="0">
                    <a:latin typeface="NikoshBAN" pitchFamily="2" charset="0"/>
                    <a:cs typeface="NikoshBAN" pitchFamily="2" charset="0"/>
                  </a:rPr>
                  <a:t> F</a:t>
                </a:r>
                <a:r>
                  <a:rPr lang="en-US" sz="28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–F</a:t>
                </a:r>
                <a:r>
                  <a:rPr lang="en-US" sz="2800" baseline="-25000" dirty="0" smtClean="0">
                    <a:latin typeface="Times New Roman" pitchFamily="18" charset="0"/>
                    <a:cs typeface="Times New Roman" pitchFamily="18" charset="0"/>
                  </a:rPr>
                  <a:t>1 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 Ah</a:t>
                </a:r>
                <a:r>
                  <a:rPr lang="en-US" sz="28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 – Ah</a:t>
                </a:r>
                <a:r>
                  <a:rPr lang="en-US" sz="2800" baseline="-25000" dirty="0" smtClean="0">
                    <a:latin typeface="Times New Roman"/>
                    <a:cs typeface="Times New Roman"/>
                  </a:rPr>
                  <a:t>1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591" name="TextBox 5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677" y="4191000"/>
                <a:ext cx="4866349" cy="523220"/>
              </a:xfrm>
              <a:prstGeom prst="rect">
                <a:avLst/>
              </a:prstGeom>
              <a:blipFill rotWithShape="1">
                <a:blip r:embed="rId3"/>
                <a:stretch>
                  <a:fillRect t="-15294" r="-1378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" name="Rectangle 613"/>
          <p:cNvSpPr/>
          <p:nvPr/>
        </p:nvSpPr>
        <p:spPr>
          <a:xfrm>
            <a:off x="2485949" y="467380"/>
            <a:ext cx="6048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একটি সিলিন্ডার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PQRS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তরলে সম্পূর্ণ নিমজ্জিত আছে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75" name="Right Arrow 574"/>
          <p:cNvSpPr/>
          <p:nvPr/>
        </p:nvSpPr>
        <p:spPr>
          <a:xfrm rot="5400000">
            <a:off x="1953648" y="1225406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Right Arrow 575"/>
          <p:cNvSpPr/>
          <p:nvPr/>
        </p:nvSpPr>
        <p:spPr>
          <a:xfrm rot="5400000">
            <a:off x="2334648" y="1225406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Right Arrow 578"/>
          <p:cNvSpPr/>
          <p:nvPr/>
        </p:nvSpPr>
        <p:spPr>
          <a:xfrm rot="16200000" flipV="1">
            <a:off x="1524425" y="4900324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Right Arrow 579"/>
          <p:cNvSpPr/>
          <p:nvPr/>
        </p:nvSpPr>
        <p:spPr>
          <a:xfrm rot="16200000" flipV="1">
            <a:off x="1966060" y="4895537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Right Arrow 580"/>
          <p:cNvSpPr/>
          <p:nvPr/>
        </p:nvSpPr>
        <p:spPr>
          <a:xfrm rot="5400000">
            <a:off x="1191648" y="1225405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Right Arrow 581"/>
          <p:cNvSpPr/>
          <p:nvPr/>
        </p:nvSpPr>
        <p:spPr>
          <a:xfrm rot="5400000">
            <a:off x="1572648" y="1225405"/>
            <a:ext cx="609600" cy="292387"/>
          </a:xfrm>
          <a:prstGeom prst="rightArrow">
            <a:avLst>
              <a:gd name="adj1" fmla="val 22339"/>
              <a:gd name="adj2" fmla="val 38367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538070" y="4901625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3400" y="1346775"/>
            <a:ext cx="2991238" cy="4368226"/>
            <a:chOff x="609600" y="1548825"/>
            <a:chExt cx="3021542" cy="4623375"/>
          </a:xfrm>
        </p:grpSpPr>
        <p:grpSp>
          <p:nvGrpSpPr>
            <p:cNvPr id="7" name="Group 6"/>
            <p:cNvGrpSpPr/>
            <p:nvPr/>
          </p:nvGrpSpPr>
          <p:grpSpPr>
            <a:xfrm>
              <a:off x="609600" y="1548825"/>
              <a:ext cx="3021542" cy="4623375"/>
              <a:chOff x="609600" y="1548825"/>
              <a:chExt cx="3021542" cy="4623375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88891" y="3810000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84" name="Group 583"/>
              <p:cNvGrpSpPr/>
              <p:nvPr/>
            </p:nvGrpSpPr>
            <p:grpSpPr>
              <a:xfrm>
                <a:off x="609600" y="1548825"/>
                <a:ext cx="3021542" cy="4623375"/>
                <a:chOff x="5473988" y="1996168"/>
                <a:chExt cx="2144353" cy="3665778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5484741" y="457200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5484741" y="4700885"/>
                  <a:ext cx="2133600" cy="23515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5484741" y="487680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484741" y="502920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484741" y="5184135"/>
                  <a:ext cx="2133600" cy="1814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5484741" y="5318440"/>
                  <a:ext cx="2133600" cy="139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5484741" y="441827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5484741" y="4261759"/>
                  <a:ext cx="2133600" cy="21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5484741" y="4130359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5484741" y="3969487"/>
                  <a:ext cx="2133600" cy="847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5484741" y="3823257"/>
                  <a:ext cx="2133600" cy="230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5484741" y="3657693"/>
                  <a:ext cx="2133600" cy="154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484741" y="3505200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5484741" y="3338120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484741" y="5465521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Can 78"/>
                <p:cNvSpPr/>
                <p:nvPr/>
              </p:nvSpPr>
              <p:spPr>
                <a:xfrm>
                  <a:off x="5484741" y="1996168"/>
                  <a:ext cx="2133600" cy="3665778"/>
                </a:xfrm>
                <a:prstGeom prst="can">
                  <a:avLst>
                    <a:gd name="adj" fmla="val 17347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8" name="Straight Connector 567"/>
                <p:cNvCxnSpPr/>
                <p:nvPr/>
              </p:nvCxnSpPr>
              <p:spPr>
                <a:xfrm flipV="1">
                  <a:off x="5484741" y="3184934"/>
                  <a:ext cx="2133600" cy="1546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Straight Connector 568"/>
                <p:cNvCxnSpPr/>
                <p:nvPr/>
              </p:nvCxnSpPr>
              <p:spPr>
                <a:xfrm>
                  <a:off x="5484741" y="3032441"/>
                  <a:ext cx="21336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Straight Connector 569"/>
                <p:cNvCxnSpPr/>
                <p:nvPr/>
              </p:nvCxnSpPr>
              <p:spPr>
                <a:xfrm flipV="1">
                  <a:off x="5484741" y="2865361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5473988" y="2705564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5484741" y="2569514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5484741" y="2437631"/>
                  <a:ext cx="2133600" cy="146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" name="Group 2"/>
              <p:cNvGrpSpPr/>
              <p:nvPr/>
            </p:nvGrpSpPr>
            <p:grpSpPr>
              <a:xfrm>
                <a:off x="1522561" y="3279934"/>
                <a:ext cx="1117980" cy="1825466"/>
                <a:chOff x="7899135" y="1548826"/>
                <a:chExt cx="559860" cy="1825466"/>
              </a:xfrm>
            </p:grpSpPr>
            <p:sp>
              <p:nvSpPr>
                <p:cNvPr id="571" name="Can 570"/>
                <p:cNvSpPr/>
                <p:nvPr/>
              </p:nvSpPr>
              <p:spPr>
                <a:xfrm>
                  <a:off x="7899135" y="1548826"/>
                  <a:ext cx="559860" cy="1825466"/>
                </a:xfrm>
                <a:prstGeom prst="can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" name="Flowchart: Connector 1"/>
                <p:cNvSpPr/>
                <p:nvPr/>
              </p:nvSpPr>
              <p:spPr>
                <a:xfrm>
                  <a:off x="7899135" y="3228045"/>
                  <a:ext cx="559860" cy="146246"/>
                </a:xfrm>
                <a:prstGeom prst="flowChartConnec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" name="Straight Arrow Connector 4"/>
              <p:cNvCxnSpPr/>
              <p:nvPr/>
            </p:nvCxnSpPr>
            <p:spPr>
              <a:xfrm>
                <a:off x="2640541" y="2105610"/>
                <a:ext cx="0" cy="132339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3021541" y="3345364"/>
                <a:ext cx="0" cy="176003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1219200" y="2114867"/>
                <a:ext cx="0" cy="299053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2743200" y="2438400"/>
                <a:ext cx="526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sz="32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85800" y="3808034"/>
                <a:ext cx="526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sz="3200" baseline="-25000" dirty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295400" y="313586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629422" y="4876800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R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219200" y="487680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640541" y="3135868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Q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1822606" y="3134380"/>
              <a:ext cx="4459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latin typeface="NikoshBAN" pitchFamily="2" charset="0"/>
                  <a:cs typeface="NikoshBAN" pitchFamily="2" charset="0"/>
                </a:rPr>
                <a:t>A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4038601" y="3581400"/>
            <a:ext cx="449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SR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ক্ষেত্রফলে ঊর্ধ্বমূখী বল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Ah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sz="2800" dirty="0" smtClean="0">
                <a:latin typeface="Times New Roman"/>
                <a:cs typeface="Times New Roman"/>
              </a:rPr>
              <a:t>ρ</a:t>
            </a:r>
            <a:r>
              <a:rPr lang="en-US" sz="2800" dirty="0" smtClean="0">
                <a:latin typeface="Times New Roman"/>
                <a:cs typeface="Times New Roman"/>
              </a:rPr>
              <a:t>g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891839" y="4724400"/>
                <a:ext cx="47187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n-BD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 প্লবতা =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A(h</a:t>
                </a:r>
                <a:r>
                  <a:rPr lang="en-US" sz="28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 – h</a:t>
                </a:r>
                <a:r>
                  <a:rPr lang="en-US" sz="2800" baseline="-25000" dirty="0" smtClean="0">
                    <a:latin typeface="Times New Roman"/>
                    <a:cs typeface="Times New Roman"/>
                  </a:rPr>
                  <a:t>1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)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 = Ah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839" y="4724400"/>
                <a:ext cx="4718761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5116" b="-3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881387" y="5257800"/>
                <a:ext cx="47187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n-BD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 প্লবতা =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Ah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 = v</a:t>
                </a:r>
                <a:r>
                  <a:rPr lang="el-GR" sz="2800" dirty="0" smtClean="0">
                    <a:latin typeface="Times New Roman"/>
                    <a:cs typeface="Times New Roman"/>
                  </a:rPr>
                  <a:t>ρ</a:t>
                </a:r>
                <a:r>
                  <a:rPr lang="en-US" sz="2800" dirty="0" smtClean="0">
                    <a:latin typeface="Times New Roman"/>
                    <a:cs typeface="Times New Roman"/>
                  </a:rPr>
                  <a:t>g = mg = w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387" y="5257800"/>
                <a:ext cx="4718761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5294" r="-775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457200" y="5867400"/>
                <a:ext cx="8177301" cy="523220"/>
              </a:xfrm>
              <a:prstGeom prst="rect">
                <a:avLst/>
              </a:prstGeom>
              <a:solidFill>
                <a:srgbClr val="CDFFBD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bn-BD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লব্ধি ঊর্ধ্বমুখী বল বা প্লবতা =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সিলিন্ডার কর্তৃক অপসারিত প্রবাহীর ওজন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endParaRPr lang="en-US" sz="28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67400"/>
                <a:ext cx="8177301" cy="523220"/>
              </a:xfrm>
              <a:prstGeom prst="rect">
                <a:avLst/>
              </a:prstGeom>
              <a:blipFill rotWithShape="1">
                <a:blip r:embed="rId6"/>
                <a:stretch>
                  <a:fillRect t="-7955" r="-298" b="-3068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86" grpId="0"/>
      <p:bldP spid="587" grpId="0"/>
      <p:bldP spid="588" grpId="0"/>
      <p:bldP spid="589" grpId="0"/>
      <p:bldP spid="590" grpId="0"/>
      <p:bldP spid="591" grpId="0"/>
      <p:bldP spid="614" grpId="0"/>
      <p:bldP spid="575" grpId="0" animBg="1"/>
      <p:bldP spid="576" grpId="0" animBg="1"/>
      <p:bldP spid="579" grpId="0" animBg="1"/>
      <p:bldP spid="580" grpId="0" animBg="1"/>
      <p:bldP spid="581" grpId="0" animBg="1"/>
      <p:bldP spid="582" grpId="0" animBg="1"/>
      <p:bldP spid="62" grpId="0"/>
      <p:bldP spid="65" grpId="0"/>
      <p:bldP spid="66" grpId="0"/>
      <p:bldP spid="67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5775" y="572869"/>
            <a:ext cx="8191358" cy="646331"/>
          </a:xfrm>
          <a:prstGeom prst="rect">
            <a:avLst/>
          </a:prstGeom>
          <a:solidFill>
            <a:srgbClr val="CDFFBD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বস্তুর ভাসন এবং নিমজ্জন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1" r="6745" b="4699"/>
          <a:stretch/>
        </p:blipFill>
        <p:spPr bwMode="auto">
          <a:xfrm>
            <a:off x="3222170" y="2487319"/>
            <a:ext cx="2645230" cy="307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04" y="3249320"/>
            <a:ext cx="885825" cy="685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5775" y="1408093"/>
            <a:ext cx="8191358" cy="954107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১।বস্তুর ওজন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W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খাড়া নিচের দিকে ক্রিয়া করে</a:t>
            </a:r>
          </a:p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।তরলের প্লবতা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8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খাড়া উপরের দিকে ক্রিরা করে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50" name="Rectangle 2049"/>
          <p:cNvSpPr/>
          <p:nvPr/>
        </p:nvSpPr>
        <p:spPr>
          <a:xfrm>
            <a:off x="457202" y="5730584"/>
            <a:ext cx="2666998" cy="584775"/>
          </a:xfrm>
          <a:prstGeom prst="rect">
            <a:avLst/>
          </a:prstGeom>
          <a:solidFill>
            <a:srgbClr val="DDF6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˃ W</a:t>
            </a:r>
            <a:r>
              <a:rPr lang="en-US" sz="3200" baseline="-25000" dirty="0">
                <a:latin typeface="Times New Roman"/>
                <a:cs typeface="Times New Roman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2052"/>
          <p:cNvSpPr/>
          <p:nvPr/>
        </p:nvSpPr>
        <p:spPr>
          <a:xfrm>
            <a:off x="3222170" y="5730584"/>
            <a:ext cx="2645230" cy="584775"/>
          </a:xfrm>
          <a:prstGeom prst="rect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= W</a:t>
            </a:r>
            <a:r>
              <a:rPr lang="en-US" sz="3200" baseline="-25000" dirty="0">
                <a:latin typeface="Times New Roman"/>
                <a:cs typeface="Times New Roman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Rectangle 2053"/>
          <p:cNvSpPr/>
          <p:nvPr/>
        </p:nvSpPr>
        <p:spPr>
          <a:xfrm>
            <a:off x="5987144" y="5730584"/>
            <a:ext cx="2689989" cy="584775"/>
          </a:xfrm>
          <a:prstGeom prst="rect">
            <a:avLst/>
          </a:prstGeom>
          <a:solidFill>
            <a:srgbClr val="DDF6FF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/>
                <a:cs typeface="Times New Roman"/>
              </a:rPr>
              <a:t>˂ W</a:t>
            </a:r>
            <a:r>
              <a:rPr lang="en-US" sz="3200" baseline="-25000" dirty="0">
                <a:latin typeface="Times New Roman"/>
                <a:cs typeface="Times New Roman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98" y="2500959"/>
            <a:ext cx="2686050" cy="304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73" y="4695243"/>
            <a:ext cx="617300" cy="6114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6" y="2565204"/>
            <a:ext cx="2682472" cy="29837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1464579" y="4591821"/>
            <a:ext cx="821421" cy="742179"/>
            <a:chOff x="5491595" y="2336219"/>
            <a:chExt cx="751610" cy="794274"/>
          </a:xfrm>
        </p:grpSpPr>
        <p:sp>
          <p:nvSpPr>
            <p:cNvPr id="16" name="Flowchart: Connector 15"/>
            <p:cNvSpPr/>
            <p:nvPr/>
          </p:nvSpPr>
          <p:spPr>
            <a:xfrm>
              <a:off x="5491595" y="2336219"/>
              <a:ext cx="751610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695732" y="2371384"/>
              <a:ext cx="278080" cy="718202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5715000" y="2343192"/>
              <a:ext cx="258812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5791200" y="2340684"/>
              <a:ext cx="232360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5575267" y="2336219"/>
              <a:ext cx="584266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5624490" y="2346977"/>
              <a:ext cx="466284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543063" y="2336219"/>
              <a:ext cx="629138" cy="783516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5861660" y="2371384"/>
              <a:ext cx="45719" cy="718202"/>
            </a:xfrm>
            <a:prstGeom prst="flowChartConnector">
              <a:avLst/>
            </a:prstGeom>
            <a:noFill/>
            <a:ln w="7620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92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00087 0.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build="p" animBg="1"/>
      <p:bldP spid="2050" grpId="0" animBg="1"/>
      <p:bldP spid="2053" grpId="0" animBg="1"/>
      <p:bldP spid="20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6" y="533400"/>
            <a:ext cx="3339624" cy="36766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4114800" y="552450"/>
            <a:ext cx="4572000" cy="3657600"/>
            <a:chOff x="4114800" y="1905000"/>
            <a:chExt cx="4572000" cy="3657600"/>
          </a:xfrm>
          <a:solidFill>
            <a:schemeClr val="bg1"/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1905000"/>
              <a:ext cx="4572000" cy="365760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</p:pic>
        <p:sp>
          <p:nvSpPr>
            <p:cNvPr id="5" name="Flowchart: Process 4"/>
            <p:cNvSpPr/>
            <p:nvPr/>
          </p:nvSpPr>
          <p:spPr>
            <a:xfrm>
              <a:off x="5867400" y="1905000"/>
              <a:ext cx="2819400" cy="2038350"/>
            </a:xfrm>
            <a:prstGeom prst="flowChartProcess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546576" y="4343400"/>
            <a:ext cx="8159274" cy="2062103"/>
          </a:xfrm>
          <a:prstGeom prst="rect">
            <a:avLst/>
          </a:prstGeom>
          <a:solidFill>
            <a:srgbClr val="D0FFC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কোনো বস্তুকে স্থির তরল অথবা বায়বীয় পদার্থে আংশিক বা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সম্পূর্ণ ডুবালে বস্তুটি কিছু ওজন হারায় বলে মনে হয়।এই হারানো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ওজন বস্তুটি দ্বারা অপসারিত তরল বা বায়বীয় পদার্থের ওজনের</a:t>
            </a:r>
          </a:p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সমান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4350"/>
            <a:ext cx="33813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520146"/>
            <a:ext cx="46672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9143" r="6360" b="4319"/>
          <a:stretch/>
        </p:blipFill>
        <p:spPr>
          <a:xfrm>
            <a:off x="6682431" y="661670"/>
            <a:ext cx="190500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6018" y="3462020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আর্কিমিডিস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5791200"/>
            <a:ext cx="3817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তথ্যটি কে আবিষ্কার করছেন?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9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266830"/>
            <a:ext cx="3242620" cy="2133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5" name="Freeform 4"/>
          <p:cNvSpPr/>
          <p:nvPr/>
        </p:nvSpPr>
        <p:spPr>
          <a:xfrm>
            <a:off x="3690440" y="2514600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rgbClr val="FFE7FF"/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নৌ দুর্ঘটনা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443408" y="2514600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যান্ত্রিক ত্রুটি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36922" y="2504082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অতিরিক্ত যাত্রী</a:t>
            </a:r>
            <a:r>
              <a:rPr lang="bn-BD" sz="3200" kern="1200" dirty="0" smtClean="0">
                <a:solidFill>
                  <a:schemeClr val="tx1"/>
                </a:solidFill>
              </a:rPr>
              <a:t> </a:t>
            </a:r>
            <a:endParaRPr lang="en-US" sz="32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690440" y="4267200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প্রাকৃতিক দুর্যোগ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668118" y="762000"/>
            <a:ext cx="1742082" cy="1742082"/>
          </a:xfrm>
          <a:custGeom>
            <a:avLst/>
            <a:gdLst>
              <a:gd name="connsiteX0" fmla="*/ 0 w 1742082"/>
              <a:gd name="connsiteY0" fmla="*/ 871041 h 1742082"/>
              <a:gd name="connsiteX1" fmla="*/ 871041 w 1742082"/>
              <a:gd name="connsiteY1" fmla="*/ 0 h 1742082"/>
              <a:gd name="connsiteX2" fmla="*/ 1742082 w 1742082"/>
              <a:gd name="connsiteY2" fmla="*/ 871041 h 1742082"/>
              <a:gd name="connsiteX3" fmla="*/ 871041 w 1742082"/>
              <a:gd name="connsiteY3" fmla="*/ 1742082 h 1742082"/>
              <a:gd name="connsiteX4" fmla="*/ 0 w 1742082"/>
              <a:gd name="connsiteY4" fmla="*/ 871041 h 174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2082" h="1742082">
                <a:moveTo>
                  <a:pt x="0" y="871041"/>
                </a:moveTo>
                <a:cubicBezTo>
                  <a:pt x="0" y="389978"/>
                  <a:pt x="389978" y="0"/>
                  <a:pt x="871041" y="0"/>
                </a:cubicBezTo>
                <a:cubicBezTo>
                  <a:pt x="1352104" y="0"/>
                  <a:pt x="1742082" y="389978"/>
                  <a:pt x="1742082" y="871041"/>
                </a:cubicBezTo>
                <a:cubicBezTo>
                  <a:pt x="1742082" y="1352104"/>
                  <a:pt x="1352104" y="1742082"/>
                  <a:pt x="871041" y="1742082"/>
                </a:cubicBezTo>
                <a:cubicBezTo>
                  <a:pt x="389978" y="1742082"/>
                  <a:pt x="0" y="1352104"/>
                  <a:pt x="0" y="87104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5442" tIns="275442" rIns="275442" bIns="27544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3200" kern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অদক্ষ চালক</a:t>
            </a:r>
            <a:endParaRPr lang="en-US" sz="3200" kern="1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5" t="25655" r="19657"/>
          <a:stretch/>
        </p:blipFill>
        <p:spPr>
          <a:xfrm>
            <a:off x="457200" y="472541"/>
            <a:ext cx="3103458" cy="20267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200"/>
            <a:ext cx="324262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6830"/>
            <a:ext cx="3103458" cy="2058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76899A"/>
              </a:clrFrom>
              <a:clrTo>
                <a:srgbClr val="76899A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2" t="59656" r="26153" b="16175"/>
          <a:stretch/>
        </p:blipFill>
        <p:spPr>
          <a:xfrm>
            <a:off x="937201" y="5092250"/>
            <a:ext cx="2133600" cy="7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5181600"/>
            <a:ext cx="80010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জাহাজটির ভেসে থাকা নির্ভর করে এর উপর ক্রিয়ারত ঊর্ধ্বমুখী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বলের পরিমানের উপর, – উক্তিটির যথার্থতা বিশ্লেষণ কর।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34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096000" y="2232019"/>
            <a:ext cx="2667000" cy="1044581"/>
            <a:chOff x="1600200" y="2232019"/>
            <a:chExt cx="2667000" cy="1044581"/>
          </a:xfrm>
        </p:grpSpPr>
        <p:grpSp>
          <p:nvGrpSpPr>
            <p:cNvPr id="16" name="Group 15"/>
            <p:cNvGrpSpPr/>
            <p:nvPr/>
          </p:nvGrpSpPr>
          <p:grpSpPr>
            <a:xfrm>
              <a:off x="3546335" y="2232019"/>
              <a:ext cx="644665" cy="679909"/>
              <a:chOff x="4462535" y="2112651"/>
              <a:chExt cx="644665" cy="125185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996699"/>
                  </a:clrFrom>
                  <a:clrTo>
                    <a:srgbClr val="9966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62535" y="2172264"/>
                <a:ext cx="636226" cy="452320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5107200" y="2112651"/>
                <a:ext cx="0" cy="125185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477294"/>
                </a:clrFrom>
                <a:clrTo>
                  <a:srgbClr val="47729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2" t="18964" r="7870" b="34845"/>
            <a:stretch/>
          </p:blipFill>
          <p:spPr>
            <a:xfrm>
              <a:off x="1600200" y="2264676"/>
              <a:ext cx="2667000" cy="101192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609600" y="656548"/>
            <a:ext cx="8001000" cy="646331"/>
          </a:xfrm>
          <a:prstGeom prst="rect">
            <a:avLst/>
          </a:prstGeom>
          <a:solidFill>
            <a:srgbClr val="CDFFBD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flipH="1">
            <a:off x="457200" y="2232019"/>
            <a:ext cx="2667000" cy="1044581"/>
            <a:chOff x="1600200" y="2232019"/>
            <a:chExt cx="2667000" cy="1044581"/>
          </a:xfrm>
        </p:grpSpPr>
        <p:grpSp>
          <p:nvGrpSpPr>
            <p:cNvPr id="11" name="Group 10"/>
            <p:cNvGrpSpPr/>
            <p:nvPr/>
          </p:nvGrpSpPr>
          <p:grpSpPr>
            <a:xfrm>
              <a:off x="3546335" y="2232019"/>
              <a:ext cx="644665" cy="679909"/>
              <a:chOff x="4462535" y="2112651"/>
              <a:chExt cx="644665" cy="125185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996699"/>
                  </a:clrFrom>
                  <a:clrTo>
                    <a:srgbClr val="99669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62535" y="2172264"/>
                <a:ext cx="636226" cy="452320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>
                <a:off x="5107200" y="2112651"/>
                <a:ext cx="0" cy="125185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477294"/>
                </a:clrFrom>
                <a:clrTo>
                  <a:srgbClr val="47729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2" t="18964" r="7870" b="34845"/>
            <a:stretch/>
          </p:blipFill>
          <p:spPr>
            <a:xfrm>
              <a:off x="1600200" y="2264676"/>
              <a:ext cx="2667000" cy="101192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9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9100" y="457200"/>
            <a:ext cx="8267700" cy="646331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1484531"/>
            <a:ext cx="1564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এভারেস্ট</a:t>
            </a:r>
            <a:endParaRPr lang="en-US" sz="4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7" name="Cube 66"/>
          <p:cNvSpPr/>
          <p:nvPr/>
        </p:nvSpPr>
        <p:spPr>
          <a:xfrm>
            <a:off x="990600" y="3241286"/>
            <a:ext cx="644948" cy="765048"/>
          </a:xfrm>
          <a:prstGeom prst="cube">
            <a:avLst>
              <a:gd name="adj" fmla="val 2755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be 69"/>
          <p:cNvSpPr/>
          <p:nvPr/>
        </p:nvSpPr>
        <p:spPr>
          <a:xfrm>
            <a:off x="1778483" y="1764346"/>
            <a:ext cx="880354" cy="641788"/>
          </a:xfrm>
          <a:prstGeom prst="cube">
            <a:avLst>
              <a:gd name="adj" fmla="val 1526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7" name="Group 176"/>
          <p:cNvGrpSpPr/>
          <p:nvPr/>
        </p:nvGrpSpPr>
        <p:grpSpPr>
          <a:xfrm>
            <a:off x="457200" y="1590020"/>
            <a:ext cx="2688830" cy="2438402"/>
            <a:chOff x="1600200" y="2308086"/>
            <a:chExt cx="2688830" cy="2438402"/>
          </a:xfrm>
        </p:grpSpPr>
        <p:grpSp>
          <p:nvGrpSpPr>
            <p:cNvPr id="65" name="Group 64"/>
            <p:cNvGrpSpPr/>
            <p:nvPr/>
          </p:nvGrpSpPr>
          <p:grpSpPr>
            <a:xfrm>
              <a:off x="1600200" y="2308086"/>
              <a:ext cx="2688830" cy="2438402"/>
              <a:chOff x="3505201" y="2590800"/>
              <a:chExt cx="2688830" cy="2438402"/>
            </a:xfrm>
          </p:grpSpPr>
          <p:cxnSp>
            <p:nvCxnSpPr>
              <p:cNvPr id="28" name="Elbow Connector 27"/>
              <p:cNvCxnSpPr/>
              <p:nvPr/>
            </p:nvCxnSpPr>
            <p:spPr>
              <a:xfrm rot="16200000" flipH="1">
                <a:off x="2381250" y="3714751"/>
                <a:ext cx="2438401" cy="190500"/>
              </a:xfrm>
              <a:prstGeom prst="bentConnector3">
                <a:avLst>
                  <a:gd name="adj1" fmla="val -44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lbow Connector 38"/>
              <p:cNvCxnSpPr/>
              <p:nvPr/>
            </p:nvCxnSpPr>
            <p:spPr>
              <a:xfrm rot="5400000">
                <a:off x="4879580" y="3714751"/>
                <a:ext cx="2438401" cy="190500"/>
              </a:xfrm>
              <a:prstGeom prst="bentConnector3">
                <a:avLst>
                  <a:gd name="adj1" fmla="val -44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665764" y="5029202"/>
                <a:ext cx="23377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790700" y="4648200"/>
              <a:ext cx="2307829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771649" y="4572000"/>
              <a:ext cx="232688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771649" y="4495800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771649" y="4419600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790700" y="43325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790700" y="42563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1790700" y="41801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790700" y="41039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790700" y="40277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768929" y="3871395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1777034" y="37229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1777034" y="31133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777034" y="28847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1777034" y="28085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777034" y="3810157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1777034" y="29609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777034" y="31895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790700" y="3951671"/>
              <a:ext cx="2315995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777034" y="30371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1777034" y="35705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777034" y="33419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1777034" y="32657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1777034" y="34181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1779814" y="36467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1777034" y="3494314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777034" y="2721585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1798805" y="2645541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1798805" y="2569341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1768929" y="2482412"/>
              <a:ext cx="2337766" cy="1088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8" name="TextBox 177"/>
          <p:cNvSpPr txBox="1"/>
          <p:nvPr/>
        </p:nvSpPr>
        <p:spPr>
          <a:xfrm>
            <a:off x="990600" y="40018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2077023" y="121920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2" name="Straight Arrow Connector 181"/>
          <p:cNvCxnSpPr/>
          <p:nvPr/>
        </p:nvCxnSpPr>
        <p:spPr>
          <a:xfrm flipH="1">
            <a:off x="3581399" y="1742420"/>
            <a:ext cx="1" cy="2351314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>
            <a:off x="3200400" y="3240413"/>
            <a:ext cx="0" cy="864207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2963826" y="2866310"/>
            <a:ext cx="625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2cm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3132468" y="1347083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10cm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3844270" y="1179731"/>
            <a:ext cx="4842530" cy="954107"/>
          </a:xfrm>
          <a:prstGeom prst="rect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 smtClean="0"/>
              <a:t> Q</a:t>
            </a:r>
            <a:r>
              <a:rPr lang="bn-IN" sz="2800" dirty="0"/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বস্তুদ্বয়ের ক্ষেত্রফল যথাক্রমে</a:t>
            </a:r>
            <a:r>
              <a:rPr lang="en-US" sz="2800" dirty="0" smtClean="0"/>
              <a:t>  </a:t>
            </a:r>
            <a:endParaRPr lang="bn-BD" sz="2800" dirty="0" smtClean="0"/>
          </a:p>
          <a:p>
            <a:pPr algn="ctr"/>
            <a:r>
              <a:rPr lang="en-US" sz="2800" dirty="0" smtClean="0"/>
              <a:t> A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800" dirty="0" smtClean="0"/>
              <a:t> A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এবং ভর</a:t>
            </a:r>
            <a:r>
              <a:rPr lang="en-US" sz="2800" dirty="0" smtClean="0"/>
              <a:t>  P=Q=10g</a:t>
            </a:r>
            <a:endParaRPr lang="en-US" sz="2800" dirty="0"/>
          </a:p>
        </p:txBody>
      </p:sp>
      <p:sp>
        <p:nvSpPr>
          <p:cNvPr id="198" name="TextBox 197"/>
          <p:cNvSpPr txBox="1"/>
          <p:nvPr/>
        </p:nvSpPr>
        <p:spPr>
          <a:xfrm>
            <a:off x="3844270" y="2209800"/>
            <a:ext cx="484253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bn-BD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বস্তুর উপর পৃষ্ঠের কোনো বিন্দুতে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চাপের মান কত?</a:t>
            </a:r>
          </a:p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**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Times New Roman" pitchFamily="18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NikoshBAN" pitchFamily="2" charset="0"/>
              </a:rPr>
              <a:t>p = h</a:t>
            </a:r>
            <a:r>
              <a:rPr lang="el-GR" sz="2800" dirty="0" smtClean="0">
                <a:latin typeface="Times New Roman"/>
                <a:cs typeface="Times New Roman"/>
              </a:rPr>
              <a:t>ρ</a:t>
            </a:r>
            <a:r>
              <a:rPr lang="en-US" sz="2800" dirty="0" smtClean="0">
                <a:latin typeface="Times New Roman"/>
                <a:cs typeface="Times New Roman"/>
              </a:rPr>
              <a:t>g </a:t>
            </a:r>
            <a:endParaRPr lang="bn-BD" sz="2800" dirty="0" smtClean="0">
              <a:latin typeface="Times New Roman"/>
              <a:cs typeface="Times New Roman"/>
            </a:endParaRPr>
          </a:p>
          <a:p>
            <a:r>
              <a:rPr lang="en-US" sz="2800" dirty="0" smtClean="0">
                <a:latin typeface="Times New Roman"/>
                <a:cs typeface="Times New Roman"/>
              </a:rPr>
              <a:t>= 8×10</a:t>
            </a:r>
            <a:r>
              <a:rPr lang="en-US" sz="2800" baseline="30000" dirty="0" smtClean="0">
                <a:latin typeface="Times New Roman"/>
                <a:cs typeface="Times New Roman"/>
              </a:rPr>
              <a:t>– 2</a:t>
            </a:r>
            <a:r>
              <a:rPr lang="en-US" sz="2800" dirty="0" smtClean="0">
                <a:latin typeface="Times New Roman"/>
                <a:cs typeface="Times New Roman"/>
              </a:rPr>
              <a:t> ×1000×9.8 pa</a:t>
            </a:r>
            <a:r>
              <a:rPr lang="bn-BD" sz="28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=588 pa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 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617763" y="4495800"/>
            <a:ext cx="8069037" cy="1815882"/>
          </a:xfrm>
          <a:prstGeom prst="rect">
            <a:avLst/>
          </a:prstGeom>
          <a:solidFill>
            <a:srgbClr val="C1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তরলের প্লবতার মান কোন বস্তুটির উপর বেশি?</a:t>
            </a:r>
          </a:p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**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বস্তুটির উপর বেশি। </a:t>
            </a:r>
          </a:p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কোন বস্তুটির আয়তন কম?</a:t>
            </a:r>
          </a:p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**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বস্তুটির আয়তন কম।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4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0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00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7" grpId="0" animBg="1"/>
      <p:bldP spid="70" grpId="0" animBg="1"/>
      <p:bldP spid="178" grpId="0"/>
      <p:bldP spid="180" grpId="0"/>
      <p:bldP spid="193" grpId="0"/>
      <p:bldP spid="194" grpId="0"/>
      <p:bldP spid="195" grpId="0" uiExpand="1" build="p" animBg="1"/>
      <p:bldP spid="198" grpId="0" uiExpand="1" build="p" animBg="1"/>
      <p:bldP spid="199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402826" y="833497"/>
            <a:ext cx="4207774" cy="2062103"/>
          </a:xfrm>
          <a:prstGeom prst="rect">
            <a:avLst/>
          </a:prstGeom>
          <a:solidFill>
            <a:srgbClr val="C1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লঞ্চটি ভাসার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BD" sz="320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কী?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** লঞ্চের ওজন লঞ্চ কর্তৃক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অপসারিত তরলের ওজনের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চেয়ে কম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75167" y="3962400"/>
            <a:ext cx="4289862" cy="2062103"/>
          </a:xfrm>
          <a:prstGeom prst="rect">
            <a:avLst/>
          </a:prstGeom>
          <a:solidFill>
            <a:srgbClr val="D0FFC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NikoshBAN" pitchFamily="2" charset="0"/>
                <a:cs typeface="NikoshBAN" pitchFamily="2" charset="0"/>
              </a:rPr>
              <a:t>*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ব্লকটি পানিতে ডুবে গেল কেন?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** ব্লকটির ওজন ব্লক কর্তৃক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অপসারিত তরলের ওজনের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চেয়ে বেশি</a:t>
            </a:r>
            <a:r>
              <a:rPr lang="en-US" sz="320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0" t="53629" r="25824" b="4374"/>
          <a:stretch/>
        </p:blipFill>
        <p:spPr>
          <a:xfrm flipH="1">
            <a:off x="609600" y="609600"/>
            <a:ext cx="3657600" cy="2560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77986"/>
            <a:ext cx="3657600" cy="2846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  <p:bldP spid="16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ular Callout 6"/>
          <p:cNvSpPr/>
          <p:nvPr/>
        </p:nvSpPr>
        <p:spPr>
          <a:xfrm>
            <a:off x="4343400" y="1295401"/>
            <a:ext cx="4343399" cy="3047999"/>
          </a:xfrm>
          <a:prstGeom prst="wedgeRectCallout">
            <a:avLst>
              <a:gd name="adj1" fmla="val -49925"/>
              <a:gd name="adj2" fmla="val -32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রনি প্রতিদিন নৌকায় স্কুলে যায়।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একদিন হঠাৎ সে পানিতে পড়ে গেল।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তার হাতের সবকিছু পানিতে পড়ে যায়।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তবে বই খাতা পানিতে ভাসতে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থাকলেও স্কেলটি পানিতে ডুবে গেল।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ঐ খালের তলদেশে চাপ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9.8×10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</a:t>
            </a: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 পানির ঘনত্ব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1000kgm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–3</a:t>
            </a:r>
            <a:r>
              <a:rPr lang="bn-BD" sz="28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508718"/>
            <a:ext cx="8153397" cy="1815882"/>
          </a:xfrm>
          <a:prstGeom prst="rect">
            <a:avLst/>
          </a:prstGeom>
          <a:solidFill>
            <a:srgbClr val="F5E4E3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ক.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প্লবতা কাকে বলে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? </a:t>
            </a: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খ.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নিমজ্জন ও ভাসনের বিভিন্নতার কারন ব্যাখ্যা কর।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গ.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খালের গভীরতা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নির্ণয়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কর।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ঘ.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বই খাতা পানিতে ভেসে থাকলেও স্কেল ডুবে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গেল কেন-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বিশ্লেষণ কর।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295400"/>
            <a:ext cx="3733801" cy="304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399" y="533400"/>
            <a:ext cx="8153399" cy="646331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5" grpId="0" uiExpand="1" build="p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3" y="809625"/>
            <a:ext cx="81915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0" y="1706940"/>
            <a:ext cx="3048000" cy="1569660"/>
          </a:xfrm>
          <a:prstGeom prst="rect">
            <a:avLst/>
          </a:prstGeom>
          <a:noFill/>
        </p:spPr>
        <p:txBody>
          <a:bodyPr wrap="square" rtlCol="0">
            <a:prstTxWarp prst="textWave4">
              <a:avLst>
                <a:gd name="adj1" fmla="val 12500"/>
                <a:gd name="adj2" fmla="val -71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9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96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772400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4038600"/>
            <a:ext cx="4267200" cy="182880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11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90600" y="708147"/>
            <a:ext cx="7191022" cy="5441706"/>
            <a:chOff x="990600" y="708147"/>
            <a:chExt cx="7191022" cy="5441706"/>
          </a:xfrm>
        </p:grpSpPr>
        <p:sp>
          <p:nvSpPr>
            <p:cNvPr id="7" name="TextBox 1"/>
            <p:cNvSpPr txBox="1"/>
            <p:nvPr/>
          </p:nvSpPr>
          <p:spPr>
            <a:xfrm>
              <a:off x="3383844" y="708147"/>
              <a:ext cx="2362200" cy="1336596"/>
            </a:xfrm>
            <a:prstGeom prst="rect">
              <a:avLst/>
            </a:prstGeom>
            <a:noFill/>
          </p:spPr>
          <p:txBody>
            <a:bodyPr wrap="none" numCol="1" rtlCol="0">
              <a:prstTxWarp prst="textInflateTop">
                <a:avLst/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bn-IN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কৃতজ্ঞতা স্বীকার </a:t>
              </a:r>
              <a:endPara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8" name="TextBox 2"/>
            <p:cNvSpPr txBox="1"/>
            <p:nvPr/>
          </p:nvSpPr>
          <p:spPr>
            <a:xfrm>
              <a:off x="990600" y="3620413"/>
              <a:ext cx="7191022" cy="954107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IN" sz="2800" dirty="0" smtClean="0">
                  <a:solidFill>
                    <a:srgbClr val="005426"/>
                  </a:solidFill>
                  <a:latin typeface="NikoshBAN" pitchFamily="2" charset="0"/>
                  <a:cs typeface="NikoshBAN" pitchFamily="2" charset="0"/>
                </a:rPr>
  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  </a:r>
              <a:endParaRPr lang="en-US" sz="2800" dirty="0">
                <a:solidFill>
                  <a:srgbClr val="005426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990600" y="2325013"/>
              <a:ext cx="7191022" cy="1015663"/>
            </a:xfrm>
            <a:prstGeom prst="rect">
              <a:avLst/>
            </a:prstGeom>
            <a:solidFill>
              <a:srgbClr val="CCFF9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IN" sz="3200" dirty="0" smtClean="0">
                  <a:solidFill>
                    <a:srgbClr val="003399"/>
                  </a:solidFill>
                  <a:latin typeface="NikoshBAN" pitchFamily="2" charset="0"/>
                  <a:cs typeface="NikoshBAN" pitchFamily="2" charset="0"/>
                </a:rPr>
                <a:t>শিক্ষা মন্ত্রণালয়, </a:t>
              </a:r>
              <a:r>
                <a:rPr lang="bn-IN" sz="2800" dirty="0" smtClean="0">
                  <a:solidFill>
                    <a:srgbClr val="003399"/>
                  </a:solidFill>
                  <a:latin typeface="NikoshBAN" pitchFamily="2" charset="0"/>
                  <a:cs typeface="NikoshBAN" pitchFamily="2" charset="0"/>
                </a:rPr>
                <a:t>মাউশি, এনসিটিবি ও এটুআই-এর সংশ্লিষ্ট কর্মকর্তাবৃন্দ </a:t>
              </a:r>
              <a:endParaRPr lang="en-US" sz="3200" dirty="0">
                <a:solidFill>
                  <a:srgbClr val="003399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0600" y="708147"/>
              <a:ext cx="7191022" cy="54417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TextBox 3"/>
            <p:cNvSpPr txBox="1"/>
            <p:nvPr/>
          </p:nvSpPr>
          <p:spPr>
            <a:xfrm>
              <a:off x="1047750" y="4854257"/>
              <a:ext cx="7048500" cy="954107"/>
            </a:xfrm>
            <a:prstGeom prst="rect">
              <a:avLst/>
            </a:prstGeom>
            <a:solidFill>
              <a:srgbClr val="66CCFF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IN" sz="2800" dirty="0">
                  <a:latin typeface="NikoshBAN" pitchFamily="2" charset="0"/>
                  <a:cs typeface="NikoshBAN" pitchFamily="2" charset="0"/>
                </a:rPr>
                <a:t>জনাব মোঃ সামসুদ্দিন আহমেদ, </a:t>
              </a:r>
              <a:r>
                <a:rPr lang="bn-IN" sz="2800" dirty="0" smtClean="0">
                  <a:latin typeface="NikoshBAN" pitchFamily="2" charset="0"/>
                  <a:cs typeface="NikoshBAN" pitchFamily="2" charset="0"/>
                </a:rPr>
                <a:t>শিক্ষক প্রশিক্ষক,</a:t>
              </a:r>
            </a:p>
            <a:p>
              <a:pPr algn="ctr"/>
              <a:r>
                <a:rPr lang="bn-IN" sz="28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2800" dirty="0">
                  <a:latin typeface="NikoshBAN" pitchFamily="2" charset="0"/>
                  <a:cs typeface="NikoshBAN" pitchFamily="2" charset="0"/>
                </a:rPr>
                <a:t>টিটিসি, </a:t>
              </a:r>
              <a:r>
                <a:rPr lang="bn-IN" sz="2800" dirty="0" smtClean="0">
                  <a:latin typeface="NikoshBAN" pitchFamily="2" charset="0"/>
                  <a:cs typeface="NikoshBAN" pitchFamily="2" charset="0"/>
                </a:rPr>
                <a:t>কুমিল্লা</a:t>
              </a:r>
              <a:endParaRPr lang="bn-IN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137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38200" y="850642"/>
            <a:ext cx="7543800" cy="5078313"/>
            <a:chOff x="762000" y="850642"/>
            <a:chExt cx="7543800" cy="5078313"/>
          </a:xfrm>
        </p:grpSpPr>
        <p:sp>
          <p:nvSpPr>
            <p:cNvPr id="16" name="Rectangle 15"/>
            <p:cNvSpPr/>
            <p:nvPr/>
          </p:nvSpPr>
          <p:spPr>
            <a:xfrm>
              <a:off x="762000" y="850642"/>
              <a:ext cx="7543800" cy="5078313"/>
            </a:xfrm>
            <a:prstGeom prst="rect">
              <a:avLst/>
            </a:prstGeom>
            <a:gradFill flip="none" rotWithShape="1">
              <a:gsLst>
                <a:gs pos="0">
                  <a:srgbClr val="66FF33">
                    <a:tint val="66000"/>
                    <a:satMod val="160000"/>
                  </a:srgbClr>
                </a:gs>
                <a:gs pos="50000">
                  <a:srgbClr val="66FF33">
                    <a:tint val="44500"/>
                    <a:satMod val="160000"/>
                  </a:srgbClr>
                </a:gs>
                <a:gs pos="100000">
                  <a:srgbClr val="66FF33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bn-BD" sz="3600" b="1" dirty="0" smtClean="0">
                  <a:latin typeface="NikoshBAN" pitchFamily="2" charset="0"/>
                  <a:cs typeface="NikoshBAN" pitchFamily="2" charset="0"/>
                </a:rPr>
                <a:t>দেবদাস কর্মকার</a:t>
              </a:r>
              <a:endParaRPr lang="bn-IN" sz="3600" b="1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সিনিয়র সহকারী শিক্ষক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নিউমডেল বহুমুখী উচ্চ বিদ্যালয়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রাসেল স্কয়ার, শুক্রাবাদ, ঢাকা – ১২০৭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মোবাইল</a:t>
              </a:r>
              <a:r>
                <a:rPr lang="en-US" sz="3200" dirty="0"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 ০ ১ ৭ ১ ৫ ০ ১ ৬ ১ ৫ ৬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পাঠ পরিকল্পনা</a:t>
              </a:r>
              <a:r>
                <a:rPr lang="en-US" sz="3200" dirty="0"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 শ্রেণির কাজ</a:t>
              </a:r>
              <a:endParaRPr lang="en-US" sz="3200" dirty="0" smtClean="0">
                <a:latin typeface="NikoshBAN" pitchFamily="2" charset="0"/>
                <a:cs typeface="NikoshBAN" pitchFamily="2" charset="0"/>
              </a:endParaRP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শ্রেণি</a:t>
              </a:r>
              <a:r>
                <a:rPr lang="en-US" sz="3200" dirty="0" smtClean="0">
                  <a:latin typeface="NikoshBAN" pitchFamily="2" charset="0"/>
                  <a:cs typeface="NikoshBAN" pitchFamily="2" charset="0"/>
                </a:rPr>
                <a:t>ঃ: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 নবম</a:t>
              </a:r>
              <a:r>
                <a:rPr lang="bn-IN" sz="3200" dirty="0">
                  <a:latin typeface="NikoshBAN" pitchFamily="2" charset="0"/>
                  <a:cs typeface="NikoshBAN" pitchFamily="2" charset="0"/>
                  <a:sym typeface="Symbol"/>
                </a:rPr>
                <a:t> </a:t>
              </a:r>
              <a:r>
                <a:rPr lang="en-US" sz="3200" b="1" dirty="0">
                  <a:latin typeface="NikoshBAN" pitchFamily="2" charset="0"/>
                  <a:cs typeface="NikoshBAN" pitchFamily="2" charset="0"/>
                  <a:sym typeface="Symbol"/>
                </a:rPr>
                <a:t></a:t>
              </a:r>
              <a:r>
                <a:rPr lang="en-US" sz="3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বিষয়</a:t>
              </a:r>
              <a:r>
                <a:rPr lang="en-US" sz="3200" dirty="0"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 পদার্থ বিজ্ঞান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অধ্যায়</a:t>
              </a:r>
              <a:r>
                <a:rPr lang="en-US" sz="3200" dirty="0" smtClean="0">
                  <a:latin typeface="NikoshBAN" pitchFamily="2" charset="0"/>
                  <a:cs typeface="NikoshBAN" pitchFamily="2" charset="0"/>
                </a:rPr>
                <a:t>ঃ: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 পঞ্চম( পদার্থের অবস্থা ও চাপ )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বিষয়বস্তু</a:t>
              </a:r>
              <a:r>
                <a:rPr lang="en-US" sz="3200" dirty="0"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 প্রবাহীর চাপ ও প্লবতা</a:t>
              </a:r>
            </a:p>
            <a:p>
              <a:pPr algn="ctr"/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সময়</a:t>
              </a:r>
              <a:r>
                <a:rPr lang="en-US" sz="3200" dirty="0">
                  <a:latin typeface="NikoshBAN" pitchFamily="2" charset="0"/>
                  <a:cs typeface="NikoshBAN" pitchFamily="2" charset="0"/>
                </a:rPr>
                <a:t>: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 ৪৫ মিনিট</a:t>
              </a:r>
              <a:endParaRPr lang="bn-BD" sz="3200" dirty="0" smtClean="0"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32" b="6135"/>
            <a:stretch/>
          </p:blipFill>
          <p:spPr>
            <a:xfrm>
              <a:off x="914400" y="975373"/>
              <a:ext cx="1441104" cy="14630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u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33400"/>
            <a:ext cx="71628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09600"/>
            <a:ext cx="4078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 ক্লিক করে ভিডিওটি দেখি</a:t>
            </a:r>
            <a:endParaRPr lang="en-US" sz="32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5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998" y="420469"/>
            <a:ext cx="691243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প্রবাহীর চাপ ও প্লবতা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733800"/>
            <a:ext cx="3276600" cy="2717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1"/>
            <a:ext cx="3483429" cy="259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22758" r="32599" b="2985"/>
          <a:stretch/>
        </p:blipFill>
        <p:spPr>
          <a:xfrm>
            <a:off x="1142999" y="1143000"/>
            <a:ext cx="3276601" cy="25907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3673"/>
          <a:stretch/>
        </p:blipFill>
        <p:spPr bwMode="auto">
          <a:xfrm>
            <a:off x="4572001" y="3733799"/>
            <a:ext cx="3483428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371" y="990600"/>
            <a:ext cx="7903029" cy="5078313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শিখন ফল</a:t>
            </a:r>
            <a:endParaRPr lang="bn-IN" sz="36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 প্রবাহী, প্রবাহীর চাপ এবং প্লবতা ব্যাখ্যা করতে পারবে;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২।তরলে প্লবতার মান পরিমাপের সূত্র প্রতিপাদন করতে পারবে;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৩। তরলে নিমজ্জিত বস্তুর উর্ধ্বমূখী চাপের অনুভূতি ব্যাখ্যা করতে পারবে; 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৪। বস্তু কেন পানিতে ভাসে তা বর্ণনা করতে পারবে;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৫। নৌপথে দূর্ঘটনার কার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বিশ্লেষণ করতে পারবে।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14400" y="5754469"/>
            <a:ext cx="7235430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যে পদার্থ প্রবাহিত হয় তাকে প্রবাহী বলে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" y="457201"/>
            <a:ext cx="7656315" cy="5181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209800" y="942976"/>
            <a:ext cx="3886200" cy="1952624"/>
            <a:chOff x="2057400" y="670834"/>
            <a:chExt cx="3886200" cy="1952624"/>
          </a:xfrm>
        </p:grpSpPr>
        <p:grpSp>
          <p:nvGrpSpPr>
            <p:cNvPr id="28" name="Group 27"/>
            <p:cNvGrpSpPr/>
            <p:nvPr/>
          </p:nvGrpSpPr>
          <p:grpSpPr>
            <a:xfrm flipH="1">
              <a:off x="4801716" y="670834"/>
              <a:ext cx="952759" cy="1766162"/>
              <a:chOff x="5410204" y="1297711"/>
              <a:chExt cx="2171700" cy="255810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4" y="1297711"/>
                <a:ext cx="2171700" cy="1065876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 flipH="1">
                <a:off x="5486399" y="1297711"/>
                <a:ext cx="0" cy="255810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9" b="46532"/>
            <a:stretch/>
          </p:blipFill>
          <p:spPr>
            <a:xfrm>
              <a:off x="2057400" y="1553916"/>
              <a:ext cx="3886200" cy="1069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8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803" y="5646003"/>
                <a:ext cx="8087497" cy="76944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latin typeface="Times New Roman" pitchFamily="18" charset="0"/>
                    <a:cs typeface="Times New Roman" pitchFamily="18" charset="0"/>
                  </a:rPr>
                  <a:t>     p = </a:t>
                </a:r>
                <a:r>
                  <a:rPr lang="en-US" sz="4400" baseline="30000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4400" dirty="0" smtClean="0"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n-US" sz="4400" baseline="-25000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r>
                  <a:rPr lang="bn-BD" sz="4400" baseline="-25000" dirty="0" smtClean="0">
                    <a:latin typeface="Times New Roman" pitchFamily="18" charset="0"/>
                    <a:cs typeface="NikoshBAN" pitchFamily="2" charset="0"/>
                  </a:rPr>
                  <a:t> </a:t>
                </a:r>
                <a:r>
                  <a:rPr lang="bn-BD" sz="4400" dirty="0" smtClean="0">
                    <a:latin typeface="Times New Roman" pitchFamily="18" charset="0"/>
                    <a:cs typeface="NikoshBAN" pitchFamily="2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  <m:r>
                      <a:rPr lang="bn-BD" sz="2800">
                        <a:latin typeface="Cambria Math"/>
                        <a:cs typeface="NikoshBAN" pitchFamily="2" charset="0"/>
                      </a:rPr>
                      <m:t>চ</m:t>
                    </m:r>
                    <m:r>
                      <a:rPr lang="bn-BD" sz="2800" b="0" i="0" smtClean="0">
                        <a:latin typeface="Cambria Math"/>
                        <a:cs typeface="NikoshBAN" pitchFamily="2" charset="0"/>
                      </a:rPr>
                      <m:t>াপ</m:t>
                    </m:r>
                    <m:r>
                      <a:rPr lang="bn-BD" sz="2800" b="0" i="0" smtClean="0">
                        <a:latin typeface="Cambria Math"/>
                        <a:ea typeface="Cambria Math"/>
                        <a:cs typeface="Times New Roman" pitchFamily="18" charset="0"/>
                      </a:rPr>
                      <m:t>= </m:t>
                    </m:r>
                  </m:oMath>
                </a14:m>
                <a:r>
                  <a:rPr lang="bn-BD" sz="2800" dirty="0" smtClean="0">
                    <a:latin typeface="NikoshBAN" pitchFamily="2" charset="0"/>
                    <a:cs typeface="NikoshBAN" pitchFamily="2" charset="0"/>
                  </a:rPr>
                  <a:t>বল/ক্ষেত্রফল</a:t>
                </a:r>
                <a:r>
                  <a:rPr lang="bn-BD" sz="2800" dirty="0" smtClean="0">
                    <a:latin typeface="Times New Roman" pitchFamily="18" charset="0"/>
                    <a:cs typeface="NikoshBAN" pitchFamily="2" charset="0"/>
                  </a:rPr>
                  <a:t> </a:t>
                </a:r>
                <a:r>
                  <a:rPr lang="bn-BD" sz="2800" baseline="-25000" dirty="0" smtClean="0">
                    <a:latin typeface="Times New Roman" pitchFamily="18" charset="0"/>
                    <a:cs typeface="NikoshBAN" pitchFamily="2" charset="0"/>
                  </a:rPr>
                  <a:t>    </a:t>
                </a:r>
                <a:endParaRPr lang="en-US" sz="4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03" y="5646003"/>
                <a:ext cx="8087497" cy="769441"/>
              </a:xfrm>
              <a:prstGeom prst="rect">
                <a:avLst/>
              </a:prstGeom>
              <a:blipFill rotWithShape="1">
                <a:blip r:embed="rId3"/>
                <a:stretch>
                  <a:fillRect t="-18605" b="-36434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533703" y="5039380"/>
            <a:ext cx="8076897" cy="523220"/>
            <a:chOff x="304800" y="4876800"/>
            <a:chExt cx="8447114" cy="52322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" name="Rectangle 4"/>
            <p:cNvSpPr/>
            <p:nvPr/>
          </p:nvSpPr>
          <p:spPr>
            <a:xfrm>
              <a:off x="304800" y="4876800"/>
              <a:ext cx="2819400" cy="52322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চাপ =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24200" y="4876800"/>
              <a:ext cx="2895600" cy="52322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ক্ষেত্রফল =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025043" y="4876800"/>
              <a:ext cx="2726871" cy="523220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বল =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533400" y="3962400"/>
            <a:ext cx="8044956" cy="95794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কোনো তলে স্থির অবস্থায় থেকে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প্রবাহী তার প্রতি একক ক্ষেত্রফলে</a:t>
            </a:r>
            <a:endParaRPr lang="bn-IN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লম্বভাবে যে বল প্রয়োগ করে তার মানকে প্রবাহীর  চাপ বলে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36040" r="6749" b="10012"/>
          <a:stretch/>
        </p:blipFill>
        <p:spPr bwMode="auto">
          <a:xfrm>
            <a:off x="457051" y="457201"/>
            <a:ext cx="815354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0" y="304800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ক্ষেত্রফল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276600" y="381000"/>
            <a:ext cx="0" cy="559933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657600" y="389350"/>
            <a:ext cx="1588" cy="56926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33600" y="400829"/>
            <a:ext cx="0" cy="56505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800600" y="381000"/>
            <a:ext cx="1588" cy="559933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324600" y="415801"/>
            <a:ext cx="0" cy="51910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1498372" y="679563"/>
            <a:ext cx="533400" cy="1588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05600" y="400829"/>
            <a:ext cx="0" cy="5334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038600" y="413657"/>
            <a:ext cx="0" cy="5334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8200" y="381000"/>
            <a:ext cx="628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>
                <a:latin typeface="NikoshBAN" pitchFamily="2" charset="0"/>
                <a:cs typeface="NikoshBAN" pitchFamily="2" charset="0"/>
              </a:rPr>
              <a:t>ব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14600" y="381000"/>
            <a:ext cx="0" cy="56857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19600" y="381000"/>
            <a:ext cx="1" cy="5334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43600" y="417062"/>
            <a:ext cx="0" cy="51910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381000"/>
            <a:ext cx="0" cy="568579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562600" y="413657"/>
            <a:ext cx="0" cy="53340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181600" y="381000"/>
            <a:ext cx="0" cy="57374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build="p" animBg="1"/>
      <p:bldP spid="11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5004" y="581026"/>
            <a:ext cx="2628900" cy="3000374"/>
            <a:chOff x="4000500" y="866774"/>
            <a:chExt cx="3314700" cy="385762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0" y="866774"/>
              <a:ext cx="3314700" cy="3857626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4974642" y="1051885"/>
              <a:ext cx="1290218" cy="1517142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2772" y="2819400"/>
            <a:ext cx="8207828" cy="3581400"/>
            <a:chOff x="402772" y="2819400"/>
            <a:chExt cx="8207828" cy="3581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72" y="2819400"/>
              <a:ext cx="8207828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rapezoid 6"/>
            <p:cNvSpPr/>
            <p:nvPr/>
          </p:nvSpPr>
          <p:spPr>
            <a:xfrm flipV="1">
              <a:off x="593271" y="3457574"/>
              <a:ext cx="7802336" cy="2790826"/>
            </a:xfrm>
            <a:prstGeom prst="trapezoid">
              <a:avLst>
                <a:gd name="adj" fmla="val 7335"/>
              </a:avLst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ight Arrow 8"/>
          <p:cNvSpPr/>
          <p:nvPr/>
        </p:nvSpPr>
        <p:spPr>
          <a:xfrm>
            <a:off x="685800" y="1273629"/>
            <a:ext cx="978408" cy="609600"/>
          </a:xfrm>
          <a:prstGeom prst="rightArrow">
            <a:avLst>
              <a:gd name="adj1" fmla="val 60714"/>
              <a:gd name="adj2" fmla="val 58929"/>
            </a:avLst>
          </a:prstGeom>
          <a:solidFill>
            <a:srgbClr val="AFE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3046" y="537237"/>
            <a:ext cx="4961353" cy="584775"/>
          </a:xfrm>
          <a:prstGeom prst="rect">
            <a:avLst/>
          </a:prstGeom>
          <a:solidFill>
            <a:srgbClr val="DDF6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ডুবন্ত অবস্থায় কলসীটি সরে গেল কেন?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3046" y="1676400"/>
            <a:ext cx="4989575" cy="584775"/>
          </a:xfrm>
          <a:prstGeom prst="rect">
            <a:avLst/>
          </a:prstGeom>
          <a:solidFill>
            <a:srgbClr val="DDF6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ডুবে থাকা কলসীটি হালকা হ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কেন?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1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2.22222E-6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2.22222E-6 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25 L 0.46111 0.25209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6" y="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25 L 0.4882 0.24074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9" grpId="3" animBg="1"/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7033</TotalTime>
  <Words>1217</Words>
  <Application>Microsoft Office PowerPoint</Application>
  <PresentationFormat>On-screen Show (4:3)</PresentationFormat>
  <Paragraphs>169</Paragraphs>
  <Slides>20</Slides>
  <Notes>18</Notes>
  <HiddenSlides>3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Cambria Math</vt:lpstr>
      <vt:lpstr>NikoshBAN</vt:lpstr>
      <vt:lpstr>Symbol</vt:lpstr>
      <vt:lpstr>Times New Roman</vt:lpstr>
      <vt:lpstr>Verdana</vt:lpstr>
      <vt:lpstr>Vrinda</vt:lpstr>
      <vt:lpstr>Wingdings 2</vt:lpstr>
      <vt:lpstr>Aspect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 karmoker</cp:lastModifiedBy>
  <cp:revision>701</cp:revision>
  <dcterms:created xsi:type="dcterms:W3CDTF">2006-08-16T00:00:00Z</dcterms:created>
  <dcterms:modified xsi:type="dcterms:W3CDTF">2016-08-06T13:22:07Z</dcterms:modified>
</cp:coreProperties>
</file>